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3" r:id="rId4"/>
    <p:sldId id="276" r:id="rId5"/>
    <p:sldId id="277" r:id="rId6"/>
    <p:sldId id="280" r:id="rId7"/>
    <p:sldId id="275" r:id="rId8"/>
    <p:sldId id="272" r:id="rId9"/>
    <p:sldId id="274" r:id="rId10"/>
    <p:sldId id="278" r:id="rId11"/>
    <p:sldId id="27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RACLOUGH David" initials="DBar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7" autoAdjust="0"/>
    <p:restoredTop sz="84795" autoAdjust="0"/>
  </p:normalViewPr>
  <p:slideViewPr>
    <p:cSldViewPr>
      <p:cViewPr>
        <p:scale>
          <a:sx n="100" d="100"/>
          <a:sy n="100" d="100"/>
        </p:scale>
        <p:origin x="-72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D0EFAD-660F-49E5-B88A-35007F17ADE5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</dgm:pt>
    <dgm:pt modelId="{332BC198-7644-4B2E-80F2-686D5EB3D512}">
      <dgm:prSet phldrT="[Text]"/>
      <dgm:spPr/>
      <dgm:t>
        <a:bodyPr/>
        <a:lstStyle/>
        <a:p>
          <a:r>
            <a:rPr lang="en-GB" dirty="0" smtClean="0"/>
            <a:t>T+1 month: Change requests deadline</a:t>
          </a:r>
          <a:endParaRPr lang="en-GB" dirty="0"/>
        </a:p>
      </dgm:t>
    </dgm:pt>
    <dgm:pt modelId="{3F1955F9-7490-4AEF-B61C-9D7CB8A9A481}" type="parTrans" cxnId="{ECC6C6C1-3264-4467-9D4D-E95E8A0A4844}">
      <dgm:prSet/>
      <dgm:spPr/>
      <dgm:t>
        <a:bodyPr/>
        <a:lstStyle/>
        <a:p>
          <a:endParaRPr lang="en-GB"/>
        </a:p>
      </dgm:t>
    </dgm:pt>
    <dgm:pt modelId="{899F638F-8532-48DD-A9F0-944E0FDEF709}" type="sibTrans" cxnId="{ECC6C6C1-3264-4467-9D4D-E95E8A0A4844}">
      <dgm:prSet/>
      <dgm:spPr/>
      <dgm:t>
        <a:bodyPr/>
        <a:lstStyle/>
        <a:p>
          <a:endParaRPr lang="en-GB"/>
        </a:p>
      </dgm:t>
    </dgm:pt>
    <dgm:pt modelId="{6FE18CE3-34D0-44F2-B796-8E145CE1C264}">
      <dgm:prSet phldrT="[Text]"/>
      <dgm:spPr/>
      <dgm:t>
        <a:bodyPr/>
        <a:lstStyle/>
        <a:p>
          <a:r>
            <a:rPr lang="en-GB" dirty="0" smtClean="0"/>
            <a:t>T+3 months: Fast-track changes release</a:t>
          </a:r>
          <a:endParaRPr lang="en-GB" dirty="0"/>
        </a:p>
      </dgm:t>
    </dgm:pt>
    <dgm:pt modelId="{00B2EDD8-3CD1-4D03-99BF-3ABE69EF9580}" type="parTrans" cxnId="{2ED13604-381E-48AA-A7A8-A2BEBB99D3E9}">
      <dgm:prSet/>
      <dgm:spPr/>
      <dgm:t>
        <a:bodyPr/>
        <a:lstStyle/>
        <a:p>
          <a:endParaRPr lang="en-GB"/>
        </a:p>
      </dgm:t>
    </dgm:pt>
    <dgm:pt modelId="{0BAEEA91-997B-4145-880F-FD3D730FD770}" type="sibTrans" cxnId="{2ED13604-381E-48AA-A7A8-A2BEBB99D3E9}">
      <dgm:prSet/>
      <dgm:spPr/>
      <dgm:t>
        <a:bodyPr/>
        <a:lstStyle/>
        <a:p>
          <a:endParaRPr lang="en-GB"/>
        </a:p>
      </dgm:t>
    </dgm:pt>
    <dgm:pt modelId="{5B7B4432-08F5-4FD8-AA11-826A7CF03163}">
      <dgm:prSet phldrT="[Text]"/>
      <dgm:spPr/>
      <dgm:t>
        <a:bodyPr/>
        <a:lstStyle/>
        <a:p>
          <a:endParaRPr lang="en-GB" dirty="0" smtClean="0"/>
        </a:p>
        <a:p>
          <a:r>
            <a:rPr lang="en-GB" dirty="0" smtClean="0"/>
            <a:t>T+12 months: Major version release</a:t>
          </a:r>
        </a:p>
        <a:p>
          <a:endParaRPr lang="en-GB" dirty="0"/>
        </a:p>
      </dgm:t>
    </dgm:pt>
    <dgm:pt modelId="{5A30EE6C-8DC5-4F6E-9350-900190E1F418}" type="parTrans" cxnId="{6175B10F-9271-4E8D-B5A3-91AF5E8BFC7F}">
      <dgm:prSet/>
      <dgm:spPr/>
      <dgm:t>
        <a:bodyPr/>
        <a:lstStyle/>
        <a:p>
          <a:endParaRPr lang="en-GB"/>
        </a:p>
      </dgm:t>
    </dgm:pt>
    <dgm:pt modelId="{6FD25C2B-3BFC-4DAE-BCFB-AFE8FFA4788F}" type="sibTrans" cxnId="{6175B10F-9271-4E8D-B5A3-91AF5E8BFC7F}">
      <dgm:prSet/>
      <dgm:spPr/>
      <dgm:t>
        <a:bodyPr/>
        <a:lstStyle/>
        <a:p>
          <a:endParaRPr lang="en-GB"/>
        </a:p>
      </dgm:t>
    </dgm:pt>
    <dgm:pt modelId="{21D8B3A3-2FBF-40C2-B1A4-457293F52099}" type="pres">
      <dgm:prSet presAssocID="{8BD0EFAD-660F-49E5-B88A-35007F17ADE5}" presName="outerComposite" presStyleCnt="0">
        <dgm:presLayoutVars>
          <dgm:chMax val="5"/>
          <dgm:dir/>
          <dgm:resizeHandles val="exact"/>
        </dgm:presLayoutVars>
      </dgm:prSet>
      <dgm:spPr/>
    </dgm:pt>
    <dgm:pt modelId="{BE589203-8A9B-4F9E-B9CA-C7C838407E59}" type="pres">
      <dgm:prSet presAssocID="{8BD0EFAD-660F-49E5-B88A-35007F17ADE5}" presName="dummyMaxCanvas" presStyleCnt="0">
        <dgm:presLayoutVars/>
      </dgm:prSet>
      <dgm:spPr/>
    </dgm:pt>
    <dgm:pt modelId="{3FFEC52A-B78D-4657-85E0-47905BEF765C}" type="pres">
      <dgm:prSet presAssocID="{8BD0EFAD-660F-49E5-B88A-35007F17ADE5}" presName="ThreeNodes_1" presStyleLbl="node1" presStyleIdx="0" presStyleCnt="3" custLinFactNeighborX="-61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1B9CECD-AF67-468F-B2DB-7A68AEE09BA8}" type="pres">
      <dgm:prSet presAssocID="{8BD0EFAD-660F-49E5-B88A-35007F17ADE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137F34-420C-492A-BA01-A6394FF83D98}" type="pres">
      <dgm:prSet presAssocID="{8BD0EFAD-660F-49E5-B88A-35007F17ADE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6D90DA-5EAF-42A9-8586-E73B0DE8949A}" type="pres">
      <dgm:prSet presAssocID="{8BD0EFAD-660F-49E5-B88A-35007F17ADE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3FC50F-2602-44CD-AB03-A7CBF9DC703C}" type="pres">
      <dgm:prSet presAssocID="{8BD0EFAD-660F-49E5-B88A-35007F17ADE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39686B8-403F-4D87-AE9E-7CE749F32182}" type="pres">
      <dgm:prSet presAssocID="{8BD0EFAD-660F-49E5-B88A-35007F17ADE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4BE547C-4255-4E5F-962B-38333E255663}" type="pres">
      <dgm:prSet presAssocID="{8BD0EFAD-660F-49E5-B88A-35007F17ADE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8857C0-F22D-4FD9-ACDE-8347917D627C}" type="pres">
      <dgm:prSet presAssocID="{8BD0EFAD-660F-49E5-B88A-35007F17ADE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13B8B86-556D-4245-A99A-471D2EAD82C3}" type="presOf" srcId="{899F638F-8532-48DD-A9F0-944E0FDEF709}" destId="{156D90DA-5EAF-42A9-8586-E73B0DE8949A}" srcOrd="0" destOrd="0" presId="urn:microsoft.com/office/officeart/2005/8/layout/vProcess5"/>
    <dgm:cxn modelId="{E14A5661-F0F0-4EEE-8A07-D6C454126E7D}" type="presOf" srcId="{332BC198-7644-4B2E-80F2-686D5EB3D512}" destId="{C39686B8-403F-4D87-AE9E-7CE749F32182}" srcOrd="1" destOrd="0" presId="urn:microsoft.com/office/officeart/2005/8/layout/vProcess5"/>
    <dgm:cxn modelId="{B762B9D0-48DE-40B9-A552-99A4256931B6}" type="presOf" srcId="{6FE18CE3-34D0-44F2-B796-8E145CE1C264}" destId="{14BE547C-4255-4E5F-962B-38333E255663}" srcOrd="1" destOrd="0" presId="urn:microsoft.com/office/officeart/2005/8/layout/vProcess5"/>
    <dgm:cxn modelId="{CBE5C8DC-1842-40DB-850F-C0B511A72C47}" type="presOf" srcId="{5B7B4432-08F5-4FD8-AA11-826A7CF03163}" destId="{A78857C0-F22D-4FD9-ACDE-8347917D627C}" srcOrd="1" destOrd="0" presId="urn:microsoft.com/office/officeart/2005/8/layout/vProcess5"/>
    <dgm:cxn modelId="{2ED13604-381E-48AA-A7A8-A2BEBB99D3E9}" srcId="{8BD0EFAD-660F-49E5-B88A-35007F17ADE5}" destId="{6FE18CE3-34D0-44F2-B796-8E145CE1C264}" srcOrd="1" destOrd="0" parTransId="{00B2EDD8-3CD1-4D03-99BF-3ABE69EF9580}" sibTransId="{0BAEEA91-997B-4145-880F-FD3D730FD770}"/>
    <dgm:cxn modelId="{4D17587A-A0D6-421B-A388-A3968100F201}" type="presOf" srcId="{0BAEEA91-997B-4145-880F-FD3D730FD770}" destId="{8F3FC50F-2602-44CD-AB03-A7CBF9DC703C}" srcOrd="0" destOrd="0" presId="urn:microsoft.com/office/officeart/2005/8/layout/vProcess5"/>
    <dgm:cxn modelId="{8584AE8B-F206-48EE-BD12-67FCCF7A386D}" type="presOf" srcId="{6FE18CE3-34D0-44F2-B796-8E145CE1C264}" destId="{71B9CECD-AF67-468F-B2DB-7A68AEE09BA8}" srcOrd="0" destOrd="0" presId="urn:microsoft.com/office/officeart/2005/8/layout/vProcess5"/>
    <dgm:cxn modelId="{762AF9BA-9F5B-4672-A873-5BA0FB29CF79}" type="presOf" srcId="{332BC198-7644-4B2E-80F2-686D5EB3D512}" destId="{3FFEC52A-B78D-4657-85E0-47905BEF765C}" srcOrd="0" destOrd="0" presId="urn:microsoft.com/office/officeart/2005/8/layout/vProcess5"/>
    <dgm:cxn modelId="{ECC6C6C1-3264-4467-9D4D-E95E8A0A4844}" srcId="{8BD0EFAD-660F-49E5-B88A-35007F17ADE5}" destId="{332BC198-7644-4B2E-80F2-686D5EB3D512}" srcOrd="0" destOrd="0" parTransId="{3F1955F9-7490-4AEF-B61C-9D7CB8A9A481}" sibTransId="{899F638F-8532-48DD-A9F0-944E0FDEF709}"/>
    <dgm:cxn modelId="{881C5543-4435-4EB1-B646-9AFAC959DCB9}" type="presOf" srcId="{5B7B4432-08F5-4FD8-AA11-826A7CF03163}" destId="{6D137F34-420C-492A-BA01-A6394FF83D98}" srcOrd="0" destOrd="0" presId="urn:microsoft.com/office/officeart/2005/8/layout/vProcess5"/>
    <dgm:cxn modelId="{6175B10F-9271-4E8D-B5A3-91AF5E8BFC7F}" srcId="{8BD0EFAD-660F-49E5-B88A-35007F17ADE5}" destId="{5B7B4432-08F5-4FD8-AA11-826A7CF03163}" srcOrd="2" destOrd="0" parTransId="{5A30EE6C-8DC5-4F6E-9350-900190E1F418}" sibTransId="{6FD25C2B-3BFC-4DAE-BCFB-AFE8FFA4788F}"/>
    <dgm:cxn modelId="{3FB932A4-D4E4-4D89-832D-B20774D99C59}" type="presOf" srcId="{8BD0EFAD-660F-49E5-B88A-35007F17ADE5}" destId="{21D8B3A3-2FBF-40C2-B1A4-457293F52099}" srcOrd="0" destOrd="0" presId="urn:microsoft.com/office/officeart/2005/8/layout/vProcess5"/>
    <dgm:cxn modelId="{997A1150-3435-402A-A1D0-9ABC19969E2B}" type="presParOf" srcId="{21D8B3A3-2FBF-40C2-B1A4-457293F52099}" destId="{BE589203-8A9B-4F9E-B9CA-C7C838407E59}" srcOrd="0" destOrd="0" presId="urn:microsoft.com/office/officeart/2005/8/layout/vProcess5"/>
    <dgm:cxn modelId="{765B7CD7-AF9A-46C3-9A4D-70554A981153}" type="presParOf" srcId="{21D8B3A3-2FBF-40C2-B1A4-457293F52099}" destId="{3FFEC52A-B78D-4657-85E0-47905BEF765C}" srcOrd="1" destOrd="0" presId="urn:microsoft.com/office/officeart/2005/8/layout/vProcess5"/>
    <dgm:cxn modelId="{11907727-FEAB-4B7C-8641-7DB328E95B93}" type="presParOf" srcId="{21D8B3A3-2FBF-40C2-B1A4-457293F52099}" destId="{71B9CECD-AF67-468F-B2DB-7A68AEE09BA8}" srcOrd="2" destOrd="0" presId="urn:microsoft.com/office/officeart/2005/8/layout/vProcess5"/>
    <dgm:cxn modelId="{7456348D-79C8-465A-964E-7D0EF165856A}" type="presParOf" srcId="{21D8B3A3-2FBF-40C2-B1A4-457293F52099}" destId="{6D137F34-420C-492A-BA01-A6394FF83D98}" srcOrd="3" destOrd="0" presId="urn:microsoft.com/office/officeart/2005/8/layout/vProcess5"/>
    <dgm:cxn modelId="{6911AD6F-4840-49A7-8572-0099E70FA47A}" type="presParOf" srcId="{21D8B3A3-2FBF-40C2-B1A4-457293F52099}" destId="{156D90DA-5EAF-42A9-8586-E73B0DE8949A}" srcOrd="4" destOrd="0" presId="urn:microsoft.com/office/officeart/2005/8/layout/vProcess5"/>
    <dgm:cxn modelId="{4AA2F68D-CE8B-423B-B39C-48D9978045A3}" type="presParOf" srcId="{21D8B3A3-2FBF-40C2-B1A4-457293F52099}" destId="{8F3FC50F-2602-44CD-AB03-A7CBF9DC703C}" srcOrd="5" destOrd="0" presId="urn:microsoft.com/office/officeart/2005/8/layout/vProcess5"/>
    <dgm:cxn modelId="{497D99D1-FEB8-4996-A9D1-9E5DD2E61D92}" type="presParOf" srcId="{21D8B3A3-2FBF-40C2-B1A4-457293F52099}" destId="{C39686B8-403F-4D87-AE9E-7CE749F32182}" srcOrd="6" destOrd="0" presId="urn:microsoft.com/office/officeart/2005/8/layout/vProcess5"/>
    <dgm:cxn modelId="{9031E085-C020-44D1-A8E9-6C4785E784DB}" type="presParOf" srcId="{21D8B3A3-2FBF-40C2-B1A4-457293F52099}" destId="{14BE547C-4255-4E5F-962B-38333E255663}" srcOrd="7" destOrd="0" presId="urn:microsoft.com/office/officeart/2005/8/layout/vProcess5"/>
    <dgm:cxn modelId="{45425599-455C-4321-B855-99F6D44049D0}" type="presParOf" srcId="{21D8B3A3-2FBF-40C2-B1A4-457293F52099}" destId="{A78857C0-F22D-4FD9-ACDE-8347917D627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EC52A-B78D-4657-85E0-47905BEF765C}">
      <dsp:nvSpPr>
        <dsp:cNvPr id="0" name=""/>
        <dsp:cNvSpPr/>
      </dsp:nvSpPr>
      <dsp:spPr>
        <a:xfrm>
          <a:off x="0" y="0"/>
          <a:ext cx="7145678" cy="14041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T+1 month: Change requests deadline</a:t>
          </a:r>
          <a:endParaRPr lang="en-GB" sz="2100" kern="1200" dirty="0"/>
        </a:p>
      </dsp:txBody>
      <dsp:txXfrm>
        <a:off x="41126" y="41126"/>
        <a:ext cx="5630484" cy="1321904"/>
      </dsp:txXfrm>
    </dsp:sp>
    <dsp:sp modelId="{71B9CECD-AF67-468F-B2DB-7A68AEE09BA8}">
      <dsp:nvSpPr>
        <dsp:cNvPr id="0" name=""/>
        <dsp:cNvSpPr/>
      </dsp:nvSpPr>
      <dsp:spPr>
        <a:xfrm>
          <a:off x="630500" y="1638182"/>
          <a:ext cx="7145678" cy="1404156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T+3 months: Fast-track changes release</a:t>
          </a:r>
          <a:endParaRPr lang="en-GB" sz="2100" kern="1200" dirty="0"/>
        </a:p>
      </dsp:txBody>
      <dsp:txXfrm>
        <a:off x="671626" y="1679308"/>
        <a:ext cx="5520223" cy="1321904"/>
      </dsp:txXfrm>
    </dsp:sp>
    <dsp:sp modelId="{6D137F34-420C-492A-BA01-A6394FF83D98}">
      <dsp:nvSpPr>
        <dsp:cNvPr id="0" name=""/>
        <dsp:cNvSpPr/>
      </dsp:nvSpPr>
      <dsp:spPr>
        <a:xfrm>
          <a:off x="1261001" y="3276364"/>
          <a:ext cx="7145678" cy="1404156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1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T+12 months: Major version release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100" kern="1200" dirty="0"/>
        </a:p>
      </dsp:txBody>
      <dsp:txXfrm>
        <a:off x="1302127" y="3317490"/>
        <a:ext cx="5520223" cy="1321904"/>
      </dsp:txXfrm>
    </dsp:sp>
    <dsp:sp modelId="{156D90DA-5EAF-42A9-8586-E73B0DE8949A}">
      <dsp:nvSpPr>
        <dsp:cNvPr id="0" name=""/>
        <dsp:cNvSpPr/>
      </dsp:nvSpPr>
      <dsp:spPr>
        <a:xfrm>
          <a:off x="6232976" y="1064818"/>
          <a:ext cx="912701" cy="91270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600" kern="1200"/>
        </a:p>
      </dsp:txBody>
      <dsp:txXfrm>
        <a:off x="6438334" y="1064818"/>
        <a:ext cx="501985" cy="686808"/>
      </dsp:txXfrm>
    </dsp:sp>
    <dsp:sp modelId="{8F3FC50F-2602-44CD-AB03-A7CBF9DC703C}">
      <dsp:nvSpPr>
        <dsp:cNvPr id="0" name=""/>
        <dsp:cNvSpPr/>
      </dsp:nvSpPr>
      <dsp:spPr>
        <a:xfrm>
          <a:off x="6863477" y="2693639"/>
          <a:ext cx="912701" cy="91270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600" kern="1200"/>
        </a:p>
      </dsp:txBody>
      <dsp:txXfrm>
        <a:off x="7068835" y="2693639"/>
        <a:ext cx="501985" cy="6868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FEFC4-8E71-4A22-81AF-EB53BEBE4C2B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4196E-12D8-4276-A2AF-25A9BD223D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445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853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126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87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782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36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628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119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005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0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972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494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AEE33-3E07-45CB-9A0D-0125ACE13E34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78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swg@sdmx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SDMX Governance of </a:t>
            </a:r>
            <a:br>
              <a:rPr lang="en-GB" dirty="0" smtClean="0"/>
            </a:br>
            <a:r>
              <a:rPr lang="en-GB" dirty="0" smtClean="0"/>
              <a:t>Data Structure Definitions (DSDs)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nd </a:t>
            </a:r>
            <a:r>
              <a:rPr lang="en-GB" dirty="0" smtClean="0"/>
              <a:t>other related content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483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Registry Content Policy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en-GB" dirty="0" smtClean="0"/>
              <a:t>Use SDMX </a:t>
            </a:r>
            <a:r>
              <a:rPr lang="en-GB" b="1" dirty="0" smtClean="0"/>
              <a:t>semantic</a:t>
            </a:r>
            <a:r>
              <a:rPr lang="en-GB" dirty="0" smtClean="0"/>
              <a:t> </a:t>
            </a:r>
            <a:r>
              <a:rPr lang="en-GB" b="1" dirty="0" smtClean="0"/>
              <a:t>versioning</a:t>
            </a:r>
            <a:r>
              <a:rPr lang="en-GB" dirty="0" smtClean="0"/>
              <a:t> principles</a:t>
            </a:r>
          </a:p>
          <a:p>
            <a:pPr lvl="1">
              <a:buFontTx/>
              <a:buChar char="-"/>
            </a:pPr>
            <a:r>
              <a:rPr lang="en-GB" dirty="0" smtClean="0"/>
              <a:t>A content-oriented guideline will be </a:t>
            </a:r>
            <a:r>
              <a:rPr lang="en-GB" dirty="0" smtClean="0"/>
              <a:t>in public review shortly after </a:t>
            </a:r>
            <a:r>
              <a:rPr lang="en-GB" dirty="0" smtClean="0"/>
              <a:t>the </a:t>
            </a:r>
            <a:r>
              <a:rPr lang="en-GB" dirty="0" smtClean="0"/>
              <a:t>conference</a:t>
            </a: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All stored content must be </a:t>
            </a:r>
            <a:r>
              <a:rPr lang="en-GB" b="1" dirty="0" smtClean="0"/>
              <a:t>valid</a:t>
            </a:r>
            <a:endParaRPr lang="en-GB" b="1" dirty="0" smtClean="0"/>
          </a:p>
          <a:p>
            <a:pPr lvl="1">
              <a:buFontTx/>
              <a:buChar char="-"/>
            </a:pPr>
            <a:r>
              <a:rPr lang="en-GB" dirty="0" smtClean="0"/>
              <a:t>e.g. links to Code </a:t>
            </a:r>
            <a:r>
              <a:rPr lang="en-GB" dirty="0" smtClean="0"/>
              <a:t>Lists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SDMX </a:t>
            </a:r>
            <a:r>
              <a:rPr lang="en-GB" b="1" dirty="0" smtClean="0"/>
              <a:t>technical </a:t>
            </a:r>
            <a:r>
              <a:rPr lang="en-GB" b="1" dirty="0" smtClean="0"/>
              <a:t>guidelines </a:t>
            </a:r>
            <a:r>
              <a:rPr lang="en-GB" dirty="0" smtClean="0"/>
              <a:t>adhered to</a:t>
            </a: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Document any </a:t>
            </a:r>
            <a:r>
              <a:rPr lang="en-GB" b="1" dirty="0" smtClean="0"/>
              <a:t>content overlaps </a:t>
            </a:r>
            <a:r>
              <a:rPr lang="en-GB" dirty="0" smtClean="0"/>
              <a:t>in SDMX </a:t>
            </a:r>
          </a:p>
          <a:p>
            <a:pPr lvl="1">
              <a:buFontTx/>
              <a:buChar char="-"/>
            </a:pPr>
            <a:r>
              <a:rPr lang="en-GB" dirty="0" smtClean="0"/>
              <a:t>The </a:t>
            </a:r>
            <a:r>
              <a:rPr lang="en-GB" b="1" dirty="0" smtClean="0"/>
              <a:t>Structure Set </a:t>
            </a:r>
            <a:r>
              <a:rPr lang="en-GB" dirty="0" smtClean="0"/>
              <a:t>artefact can be used to document and transform data between DSD </a:t>
            </a:r>
            <a:r>
              <a:rPr lang="en-GB" dirty="0" smtClean="0"/>
              <a:t>structures</a:t>
            </a:r>
          </a:p>
          <a:p>
            <a:pPr lvl="1">
              <a:buFontTx/>
              <a:buChar char="-"/>
            </a:pPr>
            <a:r>
              <a:rPr lang="en-GB" dirty="0" smtClean="0"/>
              <a:t>A </a:t>
            </a:r>
            <a:r>
              <a:rPr lang="en-GB" b="1" dirty="0" smtClean="0"/>
              <a:t>CSPA SDMX transform </a:t>
            </a:r>
            <a:r>
              <a:rPr lang="en-GB" b="1" dirty="0" smtClean="0"/>
              <a:t>component </a:t>
            </a:r>
            <a:r>
              <a:rPr lang="en-GB" dirty="0" smtClean="0"/>
              <a:t>is </a:t>
            </a:r>
            <a:r>
              <a:rPr lang="en-GB" dirty="0" smtClean="0"/>
              <a:t>available on request</a:t>
            </a:r>
          </a:p>
          <a:p>
            <a:pPr lvl="1">
              <a:buFontTx/>
              <a:buChar char="-"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782" y="1268760"/>
            <a:ext cx="1668714" cy="828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780928"/>
            <a:ext cx="1002979" cy="100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534" y="5590778"/>
            <a:ext cx="1721577" cy="129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71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 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en-GB" dirty="0" smtClean="0"/>
              <a:t>Use</a:t>
            </a:r>
            <a:r>
              <a:rPr lang="en-GB" b="1" dirty="0" smtClean="0"/>
              <a:t> best practices and guidelines</a:t>
            </a:r>
            <a:r>
              <a:rPr lang="en-GB" dirty="0" smtClean="0"/>
              <a:t> to make your data more usable</a:t>
            </a:r>
          </a:p>
          <a:p>
            <a:pPr>
              <a:buFontTx/>
              <a:buChar char="-"/>
            </a:pPr>
            <a:r>
              <a:rPr lang="en-GB" dirty="0" smtClean="0"/>
              <a:t>Use</a:t>
            </a:r>
            <a:r>
              <a:rPr lang="en-GB" b="1" dirty="0" smtClean="0"/>
              <a:t> </a:t>
            </a:r>
            <a:r>
              <a:rPr lang="en-GB" dirty="0" smtClean="0"/>
              <a:t>the </a:t>
            </a:r>
            <a:r>
              <a:rPr lang="en-GB" b="1" dirty="0" smtClean="0"/>
              <a:t>governance </a:t>
            </a:r>
            <a:r>
              <a:rPr lang="en-GB" b="1" dirty="0" smtClean="0"/>
              <a:t>principles </a:t>
            </a:r>
            <a:r>
              <a:rPr lang="en-GB" dirty="0" smtClean="0"/>
              <a:t>and maintenance agreements</a:t>
            </a:r>
          </a:p>
          <a:p>
            <a:pPr lvl="1">
              <a:buFontTx/>
              <a:buChar char="-"/>
            </a:pPr>
            <a:r>
              <a:rPr lang="en-GB" dirty="0" smtClean="0"/>
              <a:t>Guidelines available in SDMX.org/Guidelines</a:t>
            </a:r>
          </a:p>
          <a:p>
            <a:pPr>
              <a:buFontTx/>
              <a:buChar char="-"/>
            </a:pPr>
            <a:r>
              <a:rPr lang="en-GB" dirty="0" smtClean="0"/>
              <a:t>If using a registry (recommended) define a </a:t>
            </a:r>
            <a:r>
              <a:rPr lang="en-GB" b="1" dirty="0" smtClean="0"/>
              <a:t>content and usage </a:t>
            </a:r>
            <a:r>
              <a:rPr lang="en-GB" b="1" dirty="0" smtClean="0"/>
              <a:t>policy</a:t>
            </a:r>
          </a:p>
          <a:p>
            <a:pPr>
              <a:buFontTx/>
              <a:buChar char="-"/>
            </a:pPr>
            <a:r>
              <a:rPr lang="en-GB" dirty="0" smtClean="0"/>
              <a:t>Use the imminent </a:t>
            </a:r>
            <a:r>
              <a:rPr lang="en-GB" b="1" dirty="0" smtClean="0"/>
              <a:t>versioning</a:t>
            </a:r>
            <a:r>
              <a:rPr lang="en-GB" dirty="0" smtClean="0"/>
              <a:t> guidelines</a:t>
            </a:r>
          </a:p>
          <a:p>
            <a:pPr>
              <a:buFontTx/>
              <a:buChar char="-"/>
            </a:pPr>
            <a:r>
              <a:rPr lang="en-GB" dirty="0" smtClean="0"/>
              <a:t>May ask </a:t>
            </a:r>
            <a:r>
              <a:rPr lang="en-GB" dirty="0" smtClean="0"/>
              <a:t>the SDMX SWG for help: </a:t>
            </a:r>
            <a:r>
              <a:rPr lang="en-GB" dirty="0" smtClean="0">
                <a:hlinkClick r:id="rId2"/>
              </a:rPr>
              <a:t>swg@sdmx.org</a:t>
            </a:r>
            <a:r>
              <a:rPr lang="en-GB" dirty="0" smtClean="0"/>
              <a:t> </a:t>
            </a:r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5128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Why are Governance Guidelines</a:t>
            </a:r>
            <a:br>
              <a:rPr lang="en-GB" dirty="0" smtClean="0"/>
            </a:br>
            <a:r>
              <a:rPr lang="en-GB" dirty="0" smtClean="0"/>
              <a:t>important for SDMX?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Establish a </a:t>
            </a:r>
            <a:r>
              <a:rPr lang="en-GB" b="1" dirty="0" smtClean="0"/>
              <a:t>quality </a:t>
            </a:r>
            <a:r>
              <a:rPr lang="en-GB" dirty="0" smtClean="0"/>
              <a:t>threshold</a:t>
            </a:r>
            <a:endParaRPr lang="en-GB" b="1" dirty="0" smtClean="0"/>
          </a:p>
          <a:p>
            <a:r>
              <a:rPr lang="en-GB" dirty="0" smtClean="0"/>
              <a:t>Ensure </a:t>
            </a:r>
            <a:r>
              <a:rPr lang="en-GB" b="1" dirty="0" smtClean="0"/>
              <a:t>maintainability</a:t>
            </a:r>
          </a:p>
          <a:p>
            <a:r>
              <a:rPr lang="en-GB" dirty="0" smtClean="0"/>
              <a:t>Have an </a:t>
            </a:r>
            <a:r>
              <a:rPr lang="en-GB" b="1" dirty="0" smtClean="0"/>
              <a:t>agreed, central, unambiguous reference </a:t>
            </a:r>
            <a:r>
              <a:rPr lang="en-GB" dirty="0" smtClean="0"/>
              <a:t>on what is allowed and what are the best practices</a:t>
            </a:r>
          </a:p>
          <a:p>
            <a:pPr lvl="1"/>
            <a:r>
              <a:rPr lang="en-GB" dirty="0" smtClean="0"/>
              <a:t>Save time by avoiding uncertainty on what to do</a:t>
            </a:r>
          </a:p>
          <a:p>
            <a:r>
              <a:rPr lang="en-GB" dirty="0" smtClean="0"/>
              <a:t>Promote the </a:t>
            </a:r>
            <a:r>
              <a:rPr lang="en-GB" b="1" dirty="0" smtClean="0"/>
              <a:t>reuse</a:t>
            </a:r>
            <a:r>
              <a:rPr lang="en-GB" dirty="0" smtClean="0"/>
              <a:t> of </a:t>
            </a:r>
            <a:r>
              <a:rPr lang="en-GB" dirty="0" smtClean="0"/>
              <a:t>SDMX </a:t>
            </a:r>
            <a:r>
              <a:rPr lang="en-GB" dirty="0" smtClean="0"/>
              <a:t>artefacts </a:t>
            </a:r>
          </a:p>
          <a:p>
            <a:r>
              <a:rPr lang="en-GB" dirty="0"/>
              <a:t>Fit the needs of the </a:t>
            </a:r>
            <a:r>
              <a:rPr lang="en-GB" b="1" dirty="0"/>
              <a:t>SDMX </a:t>
            </a:r>
            <a:r>
              <a:rPr lang="en-GB" b="1" dirty="0" smtClean="0"/>
              <a:t>community</a:t>
            </a:r>
          </a:p>
          <a:p>
            <a:r>
              <a:rPr lang="en-GB" b="1" dirty="0" smtClean="0"/>
              <a:t>Foster use </a:t>
            </a:r>
            <a:r>
              <a:rPr lang="en-GB" dirty="0" smtClean="0"/>
              <a:t>of standardisation and best practices</a:t>
            </a:r>
            <a:endParaRPr lang="en-GB" dirty="0"/>
          </a:p>
        </p:txBody>
      </p:sp>
      <p:pic>
        <p:nvPicPr>
          <p:cNvPr id="1026" name="Picture 2" descr="http://information-source-about-loans.com/wp-content/uploads/2014/04/quality-mark-seal-cop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253" y="1412776"/>
            <a:ext cx="1365503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604" y="4437112"/>
            <a:ext cx="1368152" cy="97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standards.atcc.org/kwspub/whats_new/56376-136853729674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01" b="34039"/>
          <a:stretch/>
        </p:blipFill>
        <p:spPr bwMode="auto">
          <a:xfrm>
            <a:off x="1691680" y="5877272"/>
            <a:ext cx="59055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61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Governance Bodies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en-GB" b="1" dirty="0" smtClean="0"/>
          </a:p>
          <a:p>
            <a:pPr marL="0" indent="0">
              <a:buNone/>
            </a:pPr>
            <a:endParaRPr lang="en-GB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5"/>
          <a:stretch/>
        </p:blipFill>
        <p:spPr bwMode="auto">
          <a:xfrm>
            <a:off x="1043608" y="1124744"/>
            <a:ext cx="7300749" cy="454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307978" y="5669280"/>
            <a:ext cx="227213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Technical Group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89586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Governance Bodies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Tx/>
              <a:buChar char="-"/>
            </a:pPr>
            <a:r>
              <a:rPr lang="en-GB" dirty="0" smtClean="0"/>
              <a:t>A </a:t>
            </a:r>
            <a:r>
              <a:rPr lang="en-GB" b="1" dirty="0" smtClean="0"/>
              <a:t>Maintenance </a:t>
            </a:r>
            <a:r>
              <a:rPr lang="en-GB" b="1" dirty="0" smtClean="0"/>
              <a:t>Agency (MA)</a:t>
            </a:r>
            <a:r>
              <a:rPr lang="en-GB" dirty="0" smtClean="0"/>
              <a:t>: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Is responsible for </a:t>
            </a:r>
            <a:r>
              <a:rPr lang="en-GB" b="1" dirty="0" smtClean="0"/>
              <a:t>administrating and maintaining </a:t>
            </a:r>
            <a:r>
              <a:rPr lang="en-GB" dirty="0" smtClean="0"/>
              <a:t>SDMX artefacts, such as in SDMX registries;</a:t>
            </a:r>
          </a:p>
          <a:p>
            <a:pPr lvl="1">
              <a:buFontTx/>
              <a:buChar char="-"/>
            </a:pPr>
            <a:r>
              <a:rPr lang="en-GB" dirty="0" smtClean="0"/>
              <a:t>abides by the </a:t>
            </a:r>
            <a:r>
              <a:rPr lang="en-GB" b="1" dirty="0" smtClean="0"/>
              <a:t>standards and governance principles </a:t>
            </a:r>
            <a:r>
              <a:rPr lang="en-GB" dirty="0" smtClean="0"/>
              <a:t>in the SDMX Content-oriented Guidelines (COG);</a:t>
            </a:r>
          </a:p>
          <a:p>
            <a:pPr lvl="1">
              <a:buFontTx/>
              <a:buChar char="-"/>
            </a:pPr>
            <a:r>
              <a:rPr lang="en-US" b="1" dirty="0" smtClean="0"/>
              <a:t>informs </a:t>
            </a:r>
            <a:r>
              <a:rPr lang="en-US" b="1" dirty="0"/>
              <a:t>and coordinates activities</a:t>
            </a:r>
            <a:r>
              <a:rPr lang="en-US" dirty="0"/>
              <a:t> with the </a:t>
            </a:r>
            <a:r>
              <a:rPr lang="en-US" dirty="0" smtClean="0"/>
              <a:t>SDMX working </a:t>
            </a:r>
            <a:r>
              <a:rPr lang="en-US" dirty="0"/>
              <a:t>groups and other stakeholders as </a:t>
            </a:r>
            <a:r>
              <a:rPr lang="en-US" dirty="0" smtClean="0"/>
              <a:t>necessary</a:t>
            </a:r>
            <a:r>
              <a:rPr lang="en-GB" dirty="0" smtClean="0"/>
              <a:t>;</a:t>
            </a:r>
          </a:p>
          <a:p>
            <a:pPr lvl="1">
              <a:buFontTx/>
              <a:buChar char="-"/>
            </a:pPr>
            <a:r>
              <a:rPr lang="en-GB" dirty="0"/>
              <a:t>does</a:t>
            </a:r>
            <a:r>
              <a:rPr lang="en-GB" b="1" dirty="0"/>
              <a:t> not make decisions </a:t>
            </a:r>
            <a:r>
              <a:rPr lang="en-GB" dirty="0"/>
              <a:t>on the artefact(s) </a:t>
            </a:r>
            <a:r>
              <a:rPr lang="en-GB" dirty="0" smtClean="0"/>
              <a:t>content</a:t>
            </a:r>
            <a:r>
              <a:rPr lang="en-GB" dirty="0"/>
              <a:t>.</a:t>
            </a: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endParaRPr lang="en-GB" b="1" dirty="0" smtClean="0"/>
          </a:p>
          <a:p>
            <a:pPr marL="0" indent="0">
              <a:buNone/>
            </a:pPr>
            <a:endParaRPr lang="en-GB" b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8251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6516216" y="404664"/>
            <a:ext cx="360040" cy="21602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7" b="4169"/>
          <a:stretch/>
        </p:blipFill>
        <p:spPr bwMode="auto">
          <a:xfrm>
            <a:off x="3707904" y="5301208"/>
            <a:ext cx="1616968" cy="13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9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8251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Governance Bodies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Tx/>
              <a:buChar char="-"/>
            </a:pPr>
            <a:r>
              <a:rPr lang="en-GB" dirty="0" smtClean="0"/>
              <a:t>An </a:t>
            </a:r>
            <a:r>
              <a:rPr lang="en-GB" b="1" dirty="0" smtClean="0"/>
              <a:t>Ownership </a:t>
            </a:r>
            <a:r>
              <a:rPr lang="en-GB" b="1" dirty="0" smtClean="0"/>
              <a:t>Group (OG)</a:t>
            </a:r>
            <a:r>
              <a:rPr lang="en-GB" dirty="0" smtClean="0"/>
              <a:t>: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Is the </a:t>
            </a:r>
            <a:r>
              <a:rPr lang="en-GB" b="1" dirty="0" smtClean="0"/>
              <a:t>decision-making body</a:t>
            </a:r>
            <a:r>
              <a:rPr lang="en-GB" dirty="0" smtClean="0"/>
              <a:t> on the artefacts content</a:t>
            </a:r>
          </a:p>
          <a:p>
            <a:pPr lvl="1">
              <a:buFontTx/>
              <a:buChar char="-"/>
            </a:pPr>
            <a:r>
              <a:rPr lang="en-GB" dirty="0" smtClean="0"/>
              <a:t>May act as a steering group for the technical </a:t>
            </a:r>
            <a:r>
              <a:rPr lang="en-GB" dirty="0" smtClean="0"/>
              <a:t>group</a:t>
            </a:r>
          </a:p>
          <a:p>
            <a:pPr lvl="1">
              <a:buFontTx/>
              <a:buChar char="-"/>
            </a:pPr>
            <a:r>
              <a:rPr lang="en-GB" dirty="0" smtClean="0"/>
              <a:t>May “own” the SDMX metadata for </a:t>
            </a:r>
            <a:r>
              <a:rPr lang="en-GB" b="1" dirty="0" smtClean="0"/>
              <a:t>multiple domains </a:t>
            </a:r>
          </a:p>
          <a:p>
            <a:pPr lvl="1">
              <a:buFontTx/>
              <a:buChar char="-"/>
            </a:pPr>
            <a:r>
              <a:rPr lang="en-GB" dirty="0" smtClean="0"/>
              <a:t>Whether to join an </a:t>
            </a:r>
            <a:r>
              <a:rPr lang="en-GB" dirty="0" smtClean="0"/>
              <a:t>existing </a:t>
            </a:r>
            <a:r>
              <a:rPr lang="en-GB" dirty="0"/>
              <a:t>or create </a:t>
            </a:r>
            <a:r>
              <a:rPr lang="en-GB" dirty="0" smtClean="0"/>
              <a:t>a new OG?</a:t>
            </a:r>
            <a:endParaRPr lang="en-GB" dirty="0" smtClean="0"/>
          </a:p>
          <a:p>
            <a:pPr lvl="2">
              <a:buFontTx/>
              <a:buChar char="-"/>
            </a:pPr>
            <a:r>
              <a:rPr lang="en-GB" dirty="0" smtClean="0"/>
              <a:t>It’s a judgement call, though perhaps:</a:t>
            </a:r>
          </a:p>
          <a:p>
            <a:pPr lvl="3"/>
            <a:r>
              <a:rPr lang="en-GB" b="1" dirty="0" smtClean="0"/>
              <a:t>Join an existing group </a:t>
            </a:r>
            <a:r>
              <a:rPr lang="en-GB" dirty="0" smtClean="0"/>
              <a:t>if most artefacts are shared </a:t>
            </a:r>
            <a:r>
              <a:rPr lang="en-GB" u="sng" dirty="0" smtClean="0"/>
              <a:t>AND</a:t>
            </a:r>
            <a:r>
              <a:rPr lang="en-GB" dirty="0" smtClean="0"/>
              <a:t> very strong links between people and domains in the groups</a:t>
            </a:r>
          </a:p>
          <a:p>
            <a:pPr lvl="3"/>
            <a:r>
              <a:rPr lang="en-GB" b="1" dirty="0" smtClean="0"/>
              <a:t>Create a new group </a:t>
            </a:r>
            <a:r>
              <a:rPr lang="en-GB" dirty="0" smtClean="0"/>
              <a:t>if there are few shared artefacts OR governance foreseen as too difficult</a:t>
            </a:r>
            <a:endParaRPr lang="en-GB" b="1" dirty="0" smtClean="0"/>
          </a:p>
        </p:txBody>
      </p:sp>
      <p:sp>
        <p:nvSpPr>
          <p:cNvPr id="5" name="Right Arrow 4"/>
          <p:cNvSpPr/>
          <p:nvPr/>
        </p:nvSpPr>
        <p:spPr>
          <a:xfrm>
            <a:off x="6516216" y="1124744"/>
            <a:ext cx="360040" cy="21602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172" name="Picture 4" descr="http://www.sharepointgeoff.com/wp-content/uploads/2012/12/ownershi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95936" y="5661248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38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8251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Governance Bodies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GB" dirty="0" smtClean="0"/>
              <a:t>A </a:t>
            </a:r>
            <a:r>
              <a:rPr lang="en-GB" b="1" dirty="0" smtClean="0"/>
              <a:t>Technical </a:t>
            </a:r>
            <a:r>
              <a:rPr lang="en-GB" b="1" dirty="0" smtClean="0"/>
              <a:t>Group (TG)</a:t>
            </a:r>
            <a:r>
              <a:rPr lang="en-GB" dirty="0" smtClean="0"/>
              <a:t>: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Is </a:t>
            </a:r>
            <a:r>
              <a:rPr lang="en-GB" b="1" dirty="0" smtClean="0"/>
              <a:t>mandated by the </a:t>
            </a:r>
            <a:r>
              <a:rPr lang="en-GB" b="1" dirty="0" smtClean="0"/>
              <a:t>OG </a:t>
            </a:r>
            <a:r>
              <a:rPr lang="en-GB" dirty="0" smtClean="0"/>
              <a:t>to </a:t>
            </a:r>
            <a:r>
              <a:rPr lang="en-GB" dirty="0" smtClean="0"/>
              <a:t>make proposals on the content of the SDMX </a:t>
            </a:r>
            <a:r>
              <a:rPr lang="en-GB" dirty="0" smtClean="0"/>
              <a:t>artefacts</a:t>
            </a:r>
          </a:p>
          <a:p>
            <a:pPr lvl="1">
              <a:buFontTx/>
              <a:buChar char="-"/>
            </a:pPr>
            <a:r>
              <a:rPr lang="en-GB" dirty="0" smtClean="0"/>
              <a:t>Made up of SDMX and statistical domain experts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Has </a:t>
            </a:r>
            <a:r>
              <a:rPr lang="en-GB" b="1" dirty="0" smtClean="0"/>
              <a:t>representatives from all </a:t>
            </a:r>
            <a:r>
              <a:rPr lang="en-GB" dirty="0" smtClean="0"/>
              <a:t>OG agencies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b="1" dirty="0" smtClean="0"/>
              <a:t>Does not make final decisions</a:t>
            </a:r>
            <a:r>
              <a:rPr lang="en-GB" dirty="0" smtClean="0"/>
              <a:t> </a:t>
            </a:r>
            <a:r>
              <a:rPr lang="en-GB" dirty="0" smtClean="0"/>
              <a:t>– </a:t>
            </a:r>
            <a:r>
              <a:rPr lang="en-GB" dirty="0" smtClean="0"/>
              <a:t>proposals passed to the </a:t>
            </a:r>
            <a:r>
              <a:rPr lang="en-GB" dirty="0" smtClean="0"/>
              <a:t>OG</a:t>
            </a: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 lvl="1"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endParaRPr lang="en-GB" b="1" dirty="0" smtClean="0"/>
          </a:p>
          <a:p>
            <a:pPr marL="0" indent="0">
              <a:buNone/>
            </a:pPr>
            <a:endParaRPr lang="en-GB" b="1" dirty="0" smtClean="0"/>
          </a:p>
        </p:txBody>
      </p:sp>
      <p:sp>
        <p:nvSpPr>
          <p:cNvPr id="5" name="Right Arrow 4"/>
          <p:cNvSpPr/>
          <p:nvPr/>
        </p:nvSpPr>
        <p:spPr>
          <a:xfrm>
            <a:off x="6516216" y="1556792"/>
            <a:ext cx="360040" cy="21602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470351"/>
            <a:ext cx="15049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08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Maintenance Schedule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A maintenance schedule needs to be:</a:t>
            </a:r>
          </a:p>
          <a:p>
            <a:pPr lvl="1"/>
            <a:r>
              <a:rPr lang="en-GB" b="1" dirty="0" smtClean="0"/>
              <a:t>Established: </a:t>
            </a:r>
            <a:r>
              <a:rPr lang="en-GB" dirty="0" smtClean="0"/>
              <a:t>The schedule must exist to have adequate change </a:t>
            </a:r>
            <a:r>
              <a:rPr lang="en-GB" dirty="0" smtClean="0"/>
              <a:t>management</a:t>
            </a:r>
            <a:endParaRPr lang="en-GB" b="1" dirty="0" smtClean="0"/>
          </a:p>
          <a:p>
            <a:pPr lvl="1"/>
            <a:r>
              <a:rPr lang="en-GB" b="1" dirty="0"/>
              <a:t>Agreed by all </a:t>
            </a:r>
            <a:r>
              <a:rPr lang="en-GB" b="1" dirty="0" smtClean="0"/>
              <a:t>owners </a:t>
            </a:r>
            <a:r>
              <a:rPr lang="en-GB" dirty="0" smtClean="0"/>
              <a:t>(in consultation with consultation groups)</a:t>
            </a:r>
            <a:endParaRPr lang="en-GB" dirty="0"/>
          </a:p>
          <a:p>
            <a:pPr lvl="1"/>
            <a:r>
              <a:rPr lang="en-GB" b="1" dirty="0" smtClean="0"/>
              <a:t>Adhered </a:t>
            </a:r>
            <a:r>
              <a:rPr lang="en-GB" b="1" dirty="0" smtClean="0"/>
              <a:t>to</a:t>
            </a:r>
            <a:r>
              <a:rPr lang="en-GB" dirty="0"/>
              <a:t>:</a:t>
            </a:r>
            <a:r>
              <a:rPr lang="en-GB" dirty="0" smtClean="0"/>
              <a:t>  There should be no sudden “surprises” for adopters, e.g. short-notice system changes </a:t>
            </a:r>
          </a:p>
          <a:p>
            <a:pPr lvl="1"/>
            <a:r>
              <a:rPr lang="en-GB" b="1" dirty="0"/>
              <a:t>Practical: </a:t>
            </a:r>
            <a:r>
              <a:rPr lang="en-GB" dirty="0"/>
              <a:t>Problems and updates should be made in a reasonable amount of time; but not too fast to be chaotic</a:t>
            </a:r>
          </a:p>
          <a:p>
            <a:r>
              <a:rPr lang="en-GB" dirty="0" smtClean="0"/>
              <a:t>The </a:t>
            </a:r>
            <a:r>
              <a:rPr lang="en-GB" b="1" dirty="0" smtClean="0"/>
              <a:t>OG </a:t>
            </a:r>
            <a:r>
              <a:rPr lang="en-GB" dirty="0" smtClean="0"/>
              <a:t>is responsible for creating the maintenance schedule</a:t>
            </a:r>
          </a:p>
          <a:p>
            <a:r>
              <a:rPr lang="en-GB" dirty="0" smtClean="0"/>
              <a:t>The </a:t>
            </a:r>
            <a:r>
              <a:rPr lang="en-GB" b="1" dirty="0" smtClean="0"/>
              <a:t>MA </a:t>
            </a:r>
            <a:r>
              <a:rPr lang="en-GB" dirty="0" smtClean="0"/>
              <a:t>is </a:t>
            </a:r>
            <a:r>
              <a:rPr lang="en-GB" dirty="0" smtClean="0"/>
              <a:t>responsible for adhering to the schedule</a:t>
            </a:r>
            <a:endParaRPr lang="en-GB" dirty="0"/>
          </a:p>
        </p:txBody>
      </p:sp>
      <p:pic>
        <p:nvPicPr>
          <p:cNvPr id="5124" name="Picture 4" descr="http://www.haxtrick.com/wp-content/uploads/2015/08/Working-Schedul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8680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56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Annual Maintenance Schedule: Example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9587132"/>
              </p:ext>
            </p:extLst>
          </p:nvPr>
        </p:nvGraphicFramePr>
        <p:xfrm>
          <a:off x="611560" y="1916832"/>
          <a:ext cx="84066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31640" y="1547500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T = a chosen month of the year, e.g. April</a:t>
            </a:r>
            <a:endParaRPr lang="en-GB" b="1" dirty="0"/>
          </a:p>
        </p:txBody>
      </p:sp>
      <p:sp>
        <p:nvSpPr>
          <p:cNvPr id="7" name="Down Arrow 6"/>
          <p:cNvSpPr/>
          <p:nvPr/>
        </p:nvSpPr>
        <p:spPr>
          <a:xfrm>
            <a:off x="35496" y="1966099"/>
            <a:ext cx="720080" cy="46312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2800" dirty="0" smtClean="0"/>
              <a:t>Change requests</a:t>
            </a:r>
          </a:p>
        </p:txBody>
      </p:sp>
      <p:pic>
        <p:nvPicPr>
          <p:cNvPr id="8" name="Picture 4" descr="http://www.haxtrick.com/wp-content/uploads/2015/08/Working-Schedule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8680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91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FEC52A-B78D-4657-85E0-47905BEF76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FFEC52A-B78D-4657-85E0-47905BEF76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6D90DA-5EAF-42A9-8586-E73B0DE89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156D90DA-5EAF-42A9-8586-E73B0DE89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B9CECD-AF67-468F-B2DB-7A68AEE09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71B9CECD-AF67-468F-B2DB-7A68AEE09B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3FC50F-2602-44CD-AB03-A7CBF9DC7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8F3FC50F-2602-44CD-AB03-A7CBF9DC70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137F34-420C-492A-BA01-A6394FF83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6D137F34-420C-492A-BA01-A6394FF83D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Registry Content Policy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en-GB" dirty="0" smtClean="0"/>
              <a:t>Define a </a:t>
            </a:r>
            <a:r>
              <a:rPr lang="en-GB" b="1" dirty="0" smtClean="0"/>
              <a:t>content and usage policy</a:t>
            </a:r>
            <a:r>
              <a:rPr lang="en-GB" dirty="0" smtClean="0"/>
              <a:t> for </a:t>
            </a:r>
            <a:r>
              <a:rPr lang="en-GB" dirty="0" smtClean="0"/>
              <a:t>the registry</a:t>
            </a:r>
          </a:p>
          <a:p>
            <a:pPr lvl="1">
              <a:buFontTx/>
              <a:buChar char="-"/>
            </a:pPr>
            <a:r>
              <a:rPr lang="en-GB" dirty="0" smtClean="0"/>
              <a:t>Avoids content getting out of control</a:t>
            </a:r>
          </a:p>
          <a:p>
            <a:pPr lvl="1">
              <a:buFontTx/>
              <a:buChar char="-"/>
            </a:pPr>
            <a:r>
              <a:rPr lang="en-GB" dirty="0" smtClean="0"/>
              <a:t>What </a:t>
            </a:r>
            <a:r>
              <a:rPr lang="en-GB" dirty="0" smtClean="0"/>
              <a:t>types of artefacts will be used: </a:t>
            </a:r>
          </a:p>
          <a:p>
            <a:pPr lvl="2">
              <a:buFontTx/>
              <a:buChar char="-"/>
            </a:pPr>
            <a:r>
              <a:rPr lang="en-GB" b="1" dirty="0" smtClean="0"/>
              <a:t>Only content structures </a:t>
            </a:r>
            <a:r>
              <a:rPr lang="en-GB" dirty="0" smtClean="0"/>
              <a:t>(DSDs; </a:t>
            </a:r>
            <a:r>
              <a:rPr lang="en-GB" dirty="0" err="1" smtClean="0"/>
              <a:t>CodeLists</a:t>
            </a:r>
            <a:r>
              <a:rPr lang="en-GB" dirty="0" smtClean="0"/>
              <a:t>; Concept Schemes);</a:t>
            </a:r>
          </a:p>
          <a:p>
            <a:pPr lvl="2">
              <a:buFontTx/>
              <a:buChar char="-"/>
            </a:pPr>
            <a:r>
              <a:rPr lang="en-GB" dirty="0" smtClean="0"/>
              <a:t>or also </a:t>
            </a:r>
            <a:r>
              <a:rPr lang="en-GB" b="1" dirty="0" smtClean="0"/>
              <a:t>artefacts for dissemination and discovery </a:t>
            </a:r>
            <a:r>
              <a:rPr lang="en-GB" dirty="0" smtClean="0"/>
              <a:t>(Data Flows; Provision Agreements; Category Schemes).</a:t>
            </a:r>
          </a:p>
          <a:p>
            <a:pPr lvl="1">
              <a:buFontTx/>
              <a:buChar char="-"/>
            </a:pPr>
            <a:r>
              <a:rPr lang="en-GB" dirty="0" smtClean="0"/>
              <a:t>The </a:t>
            </a:r>
            <a:r>
              <a:rPr lang="en-GB" b="1" dirty="0" smtClean="0"/>
              <a:t>SDMX Global Registry </a:t>
            </a:r>
            <a:r>
              <a:rPr lang="en-GB" dirty="0" smtClean="0"/>
              <a:t>already has a content policy,  Download it from </a:t>
            </a:r>
            <a:r>
              <a:rPr lang="en-GB" dirty="0" err="1" smtClean="0"/>
              <a:t>SDMX.Org</a:t>
            </a:r>
            <a:r>
              <a:rPr lang="en-GB" dirty="0" smtClean="0"/>
              <a:t>/Guidelines</a:t>
            </a:r>
            <a:r>
              <a:rPr lang="en-GB" dirty="0" smtClean="0"/>
              <a:t>.</a:t>
            </a:r>
          </a:p>
          <a:p>
            <a:pPr>
              <a:buFontTx/>
              <a:buChar char="-"/>
            </a:pPr>
            <a:r>
              <a:rPr lang="en-GB" dirty="0" smtClean="0"/>
              <a:t>Designate </a:t>
            </a:r>
            <a:r>
              <a:rPr lang="en-GB" b="1" dirty="0" smtClean="0"/>
              <a:t>registry managers</a:t>
            </a:r>
          </a:p>
          <a:p>
            <a:pPr lvl="1">
              <a:buFontTx/>
              <a:buChar char="-"/>
            </a:pPr>
            <a:r>
              <a:rPr lang="en-GB" dirty="0" smtClean="0"/>
              <a:t>For Global Registry this is myself and Danny </a:t>
            </a:r>
            <a:r>
              <a:rPr lang="en-GB" dirty="0" err="1" smtClean="0"/>
              <a:t>Delcambre</a:t>
            </a:r>
            <a:r>
              <a:rPr lang="en-GB" dirty="0" smtClean="0"/>
              <a:t> (Eurostat)</a:t>
            </a:r>
          </a:p>
          <a:p>
            <a:pPr lvl="1">
              <a:buFontTx/>
              <a:buChar char="-"/>
            </a:pPr>
            <a:r>
              <a:rPr lang="en-GB" dirty="0" smtClean="0"/>
              <a:t>Ensure quality of content</a:t>
            </a:r>
          </a:p>
          <a:p>
            <a:pPr lvl="1">
              <a:buFontTx/>
              <a:buChar char="-"/>
            </a:pPr>
            <a:r>
              <a:rPr lang="en-GB" dirty="0" smtClean="0"/>
              <a:t>Control access to maintenance of registry content</a:t>
            </a: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Use the </a:t>
            </a:r>
            <a:r>
              <a:rPr lang="en-GB" b="1" dirty="0" smtClean="0"/>
              <a:t>Content-oriented Guidelines (COG)</a:t>
            </a:r>
          </a:p>
          <a:p>
            <a:pPr lvl="1">
              <a:buFontTx/>
              <a:buChar char="-"/>
            </a:pPr>
            <a:r>
              <a:rPr lang="en-GB" dirty="0" smtClean="0"/>
              <a:t>Reuse of </a:t>
            </a:r>
            <a:r>
              <a:rPr lang="en-GB" b="1" dirty="0" smtClean="0"/>
              <a:t>cross-domain concept and code lists </a:t>
            </a:r>
            <a:r>
              <a:rPr lang="en-GB" dirty="0" smtClean="0"/>
              <a:t>promotes standardisation of </a:t>
            </a:r>
            <a:r>
              <a:rPr lang="en-GB" dirty="0" smtClean="0"/>
              <a:t>exchange; aids maintainability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019" y="4437112"/>
            <a:ext cx="817530" cy="109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120" y="1484784"/>
            <a:ext cx="1173328" cy="11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01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15129</TotalTime>
  <Words>631</Words>
  <Application>Microsoft Office PowerPoint</Application>
  <PresentationFormat>On-screen Show (4:3)</PresentationFormat>
  <Paragraphs>92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SDMX Governance of  Data Structure Definitions (DSDs)</vt:lpstr>
      <vt:lpstr>Why are Governance Guidelines important for SDMX?</vt:lpstr>
      <vt:lpstr>Governance Bodies</vt:lpstr>
      <vt:lpstr>Governance Bodies</vt:lpstr>
      <vt:lpstr>Governance Bodies</vt:lpstr>
      <vt:lpstr>Governance Bodies</vt:lpstr>
      <vt:lpstr>Maintenance Schedule</vt:lpstr>
      <vt:lpstr>Annual Maintenance Schedule: Example</vt:lpstr>
      <vt:lpstr>Registry Content Policy</vt:lpstr>
      <vt:lpstr>Registry Content Policy</vt:lpstr>
      <vt:lpstr>In Conclusion</vt:lpstr>
    </vt:vector>
  </TitlesOfParts>
  <Company>OECD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BARRACLOUGH David</dc:creator>
  <cp:lastModifiedBy>BARRACLOUGH David</cp:lastModifiedBy>
  <cp:revision>108</cp:revision>
  <dcterms:created xsi:type="dcterms:W3CDTF">2015-09-14T13:56:50Z</dcterms:created>
  <dcterms:modified xsi:type="dcterms:W3CDTF">2015-09-30T05:33:00Z</dcterms:modified>
</cp:coreProperties>
</file>